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Hoja_de_c_lculo_de_Microsoft_Excel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PORCENTAJE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LÍNEA</a:t>
            </a:r>
            <a:r>
              <a:rPr lang="es-CO" sz="18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COSTA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 EROSIÓN</a:t>
            </a:r>
          </a:p>
        </c:rich>
      </c:tx>
      <c:layout>
        <c:manualLayout>
          <c:xMode val="edge"/>
          <c:yMode val="edge"/>
          <c:x val="3.1665753673199515E-2"/>
          <c:y val="3.2754031194248537E-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PORCENTRAJE DE COSTA CON EROSIÓN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es-CO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Hoja1!$A$2:$A$4</c:f>
              <c:strCache>
                <c:ptCount val="3"/>
                <c:pt idx="0">
                  <c:v>Islas de Rosario y San Bernardo</c:v>
                </c:pt>
                <c:pt idx="1">
                  <c:v>Isla Fuerte</c:v>
                </c:pt>
                <c:pt idx="2">
                  <c:v>Tierra Bomba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0.38719999999999999</c:v>
                </c:pt>
                <c:pt idx="1">
                  <c:v>0.50239999999999996</c:v>
                </c:pt>
                <c:pt idx="2">
                  <c:v>0.22470000000000001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6791234569479796"/>
          <c:y val="4.1729419048329948E-2"/>
          <c:w val="0.32938958401098251"/>
          <c:h val="0.94084456046996845"/>
        </c:manualLayout>
      </c:layout>
      <c:overlay val="0"/>
      <c:txPr>
        <a:bodyPr/>
        <a:lstStyle/>
        <a:p>
          <a:pPr>
            <a:defRPr sz="1400">
              <a:latin typeface="Arial" panose="020B0604020202020204" pitchFamily="34" charset="0"/>
              <a:cs typeface="Arial" panose="020B0604020202020204" pitchFamily="34" charset="0"/>
            </a:defRPr>
          </a:pPr>
          <a:endParaRPr lang="es-CO"/>
        </a:p>
      </c:txPr>
    </c:legend>
    <c:plotVisOnly val="1"/>
    <c:dispBlanksAs val="gap"/>
    <c:showDLblsOverMax val="0"/>
  </c:chart>
  <c:spPr>
    <a:ln>
      <a:solidFill>
        <a:schemeClr val="tx1"/>
      </a:solidFill>
    </a:ln>
  </c:spPr>
  <c:txPr>
    <a:bodyPr/>
    <a:lstStyle/>
    <a:p>
      <a:pPr>
        <a:defRPr sz="1800"/>
      </a:pPr>
      <a:endParaRPr lang="es-CO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PORCENTAJE </a:t>
            </a:r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LÍNEA</a:t>
            </a:r>
            <a:r>
              <a:rPr lang="es-CO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COSTA </a:t>
            </a:r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CON EROSIÓN</a:t>
            </a:r>
          </a:p>
        </c:rich>
      </c:tx>
      <c:layout>
        <c:manualLayout>
          <c:xMode val="edge"/>
          <c:yMode val="edge"/>
          <c:x val="3.1665753673199515E-2"/>
          <c:y val="3.2754031194248537E-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PORCENTRAJE DE COSTA CON EROSIÓN</c:v>
                </c:pt>
              </c:strCache>
            </c:strRef>
          </c:tx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es-CO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Hoja1!$A$2:$A$4</c:f>
              <c:strCache>
                <c:ptCount val="3"/>
                <c:pt idx="0">
                  <c:v>Islas de Rosario y San Bernardo</c:v>
                </c:pt>
                <c:pt idx="1">
                  <c:v>Isla Fuerte</c:v>
                </c:pt>
                <c:pt idx="2">
                  <c:v>Tierra Bomba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0.38719999999999999</c:v>
                </c:pt>
                <c:pt idx="1">
                  <c:v>0.50239999999999996</c:v>
                </c:pt>
                <c:pt idx="2">
                  <c:v>0.22470000000000001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4561440369918843"/>
          <c:y val="0.44000296961140328"/>
          <c:w val="0.28573882310458926"/>
          <c:h val="0.54663505907862697"/>
        </c:manualLayout>
      </c:layout>
      <c:overlay val="0"/>
      <c:txPr>
        <a:bodyPr/>
        <a:lstStyle/>
        <a:p>
          <a:pPr>
            <a:defRPr sz="1000">
              <a:latin typeface="Arial" panose="020B0604020202020204" pitchFamily="34" charset="0"/>
              <a:cs typeface="Arial" panose="020B0604020202020204" pitchFamily="34" charset="0"/>
            </a:defRPr>
          </a:pPr>
          <a:endParaRPr lang="es-CO"/>
        </a:p>
      </c:txPr>
    </c:legend>
    <c:plotVisOnly val="1"/>
    <c:dispBlanksAs val="gap"/>
    <c:showDLblsOverMax val="0"/>
  </c:chart>
  <c:spPr>
    <a:ln>
      <a:solidFill>
        <a:schemeClr val="tx1"/>
      </a:solidFill>
    </a:ln>
  </c:spPr>
  <c:txPr>
    <a:bodyPr/>
    <a:lstStyle/>
    <a:p>
      <a:pPr>
        <a:defRPr sz="1800"/>
      </a:pPr>
      <a:endParaRPr lang="es-CO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PORCENTAJE </a:t>
            </a:r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LÍNEA</a:t>
            </a:r>
            <a:r>
              <a:rPr lang="es-CO" sz="14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COSTA </a:t>
            </a:r>
            <a:r>
              <a:rPr lang="es-CO" sz="1400" dirty="0">
                <a:latin typeface="Arial" panose="020B0604020202020204" pitchFamily="34" charset="0"/>
                <a:cs typeface="Arial" panose="020B0604020202020204" pitchFamily="34" charset="0"/>
              </a:rPr>
              <a:t>CON EROSIÓN</a:t>
            </a:r>
          </a:p>
        </c:rich>
      </c:tx>
      <c:layout>
        <c:manualLayout>
          <c:xMode val="edge"/>
          <c:yMode val="edge"/>
          <c:x val="3.1665753673199515E-2"/>
          <c:y val="3.2754031194248537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9.4450779171417712E-2"/>
          <c:y val="0.44190055129777284"/>
          <c:w val="0.45384369498528171"/>
          <c:h val="0.36539490147989023"/>
        </c:manualLayout>
      </c:layout>
      <c:pie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PORCENTRAJE DE COSTA CON EROSIÓN</c:v>
                </c:pt>
              </c:strCache>
            </c:strRef>
          </c:tx>
          <c:dLbls>
            <c:dLbl>
              <c:idx val="0"/>
              <c:layout>
                <c:manualLayout>
                  <c:x val="-0.18559093460812426"/>
                  <c:y val="6.378991851368866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1200"/>
                  </a:pPr>
                  <a:endParaRPr lang="es-CO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4453594016625079"/>
                  <c:y val="-0.1146358787522610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1200"/>
                  </a:pPr>
                  <a:endParaRPr lang="es-CO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13412021774497501"/>
                  <c:y val="0.1098754418496563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1200"/>
                  </a:pPr>
                  <a:endParaRPr lang="es-CO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/>
                </a:pPr>
                <a:endParaRPr lang="es-CO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Hoja1!$A$2:$A$4</c:f>
              <c:strCache>
                <c:ptCount val="3"/>
                <c:pt idx="0">
                  <c:v>Islas de Rosario y San Bernardo</c:v>
                </c:pt>
                <c:pt idx="1">
                  <c:v>Isla Fuerte</c:v>
                </c:pt>
                <c:pt idx="2">
                  <c:v>Tierra Bomba</c:v>
                </c:pt>
              </c:strCache>
            </c:strRef>
          </c:cat>
          <c:val>
            <c:numRef>
              <c:f>Hoja1!$B$2:$B$4</c:f>
              <c:numCache>
                <c:formatCode>0.00%</c:formatCode>
                <c:ptCount val="3"/>
                <c:pt idx="0">
                  <c:v>0.38719999999999999</c:v>
                </c:pt>
                <c:pt idx="1">
                  <c:v>0.50239999999999996</c:v>
                </c:pt>
                <c:pt idx="2">
                  <c:v>0.22470000000000001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55444340014217353"/>
          <c:y val="0.28274120757995225"/>
          <c:w val="0.38226750889379768"/>
          <c:h val="0.66034609195722405"/>
        </c:manualLayout>
      </c:layout>
      <c:overlay val="0"/>
      <c:txPr>
        <a:bodyPr/>
        <a:lstStyle/>
        <a:p>
          <a:pPr>
            <a:defRPr sz="1200">
              <a:latin typeface="Arial" panose="020B0604020202020204" pitchFamily="34" charset="0"/>
              <a:cs typeface="Arial" panose="020B0604020202020204" pitchFamily="34" charset="0"/>
            </a:defRPr>
          </a:pPr>
          <a:endParaRPr lang="es-CO"/>
        </a:p>
      </c:txPr>
    </c:legend>
    <c:plotVisOnly val="1"/>
    <c:dispBlanksAs val="gap"/>
    <c:showDLblsOverMax val="0"/>
  </c:chart>
  <c:spPr>
    <a:ln>
      <a:solidFill>
        <a:schemeClr val="tx1"/>
      </a:solidFill>
    </a:ln>
  </c:spPr>
  <c:txPr>
    <a:bodyPr/>
    <a:lstStyle/>
    <a:p>
      <a:pPr>
        <a:defRPr sz="1800"/>
      </a:pPr>
      <a:endParaRPr lang="es-CO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68433E-2481-4ADF-8598-913549E7D898}" type="doc">
      <dgm:prSet loTypeId="urn:microsoft.com/office/officeart/2005/8/layout/pyramid2" loCatId="list" qsTypeId="urn:microsoft.com/office/officeart/2005/8/quickstyle/simple1" qsCatId="simple" csTypeId="urn:microsoft.com/office/officeart/2005/8/colors/colorful1" csCatId="colorful" phldr="1"/>
      <dgm:spPr/>
    </dgm:pt>
    <dgm:pt modelId="{11C20F0D-3E6F-4FA3-A555-4EBD1DD84FA5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1. Deficiencia en el intercambio (trade off) de bienes y servicios ecosistémicos (10,8)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17F5F9C-80DB-483D-8161-82C22BDE063F}" type="parTrans" cxnId="{C69BFA51-EC53-4CE1-AB88-0E082962B54C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42E35D1-FBCF-4746-8726-D36C59039409}" type="sibTrans" cxnId="{C69BFA51-EC53-4CE1-AB88-0E082962B54C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51FE010-0CAA-4356-90B5-9220E54FD178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2. Debilidad en la capacidad de gestión de las instituciones (10,5)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0EAFF23-9A2C-4D44-B009-AAD393391DC8}" type="parTrans" cxnId="{232F16D6-72C3-419F-8C93-8ED062C860BF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F0BA0C3-44FA-4A48-B6B2-B32E3D42C0D2}" type="sibTrans" cxnId="{232F16D6-72C3-419F-8C93-8ED062C860BF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2A088C-6DA1-4D5F-9FA8-39975BA226C2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3. Vulnerabilidad de la zona costera ante amenazas naturales (10,3)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1436FC7-8439-425C-90B4-6FBC428E1237}" type="parTrans" cxnId="{F719E402-45F0-4909-BC0A-FEE280A52015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597E6C6-2772-4AE9-B41F-2DE4DE5FAD18}" type="sibTrans" cxnId="{F719E402-45F0-4909-BC0A-FEE280A52015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3FE2E0-D1D2-4B21-8995-29938C806B52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4. Sobreexplotación de recursos hidrobiológicos y de flora y fauna silvestre 10,3)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1E77F2F-1BF9-4A3C-9044-4D354D495FBB}" type="parTrans" cxnId="{A4A50A26-C3F0-4457-875E-BAAE2978FCA8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368E10F-1FA4-498E-8B1A-189C74646474}" type="sibTrans" cxnId="{A4A50A26-C3F0-4457-875E-BAAE2978FCA8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9E06F7-4E49-4E3B-A5D5-9F969E5DBB38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5. Precariedad en las condiciones de vida de la población (10,3)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F5F5EA8-C39C-4D2E-84C1-CE80C2E2B492}" type="parTrans" cxnId="{6AA490FC-0AFE-4612-9520-1EADBF231EA1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DEB5E32-FE0D-4EE7-BFE3-55E1C55917B3}" type="sibTrans" cxnId="{6AA490FC-0AFE-4612-9520-1EADBF231EA1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939B844-DB3A-4D04-8913-E5E2F4252DC0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6. Deficiencia en la aplicación de la normatividad relacionada con los problemas ambientales de la zona (10,3)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AEA7333-FB82-46D0-AA88-270ACEA5CB13}" type="parTrans" cxnId="{7705367B-32F6-4DE1-AF71-05FC3961CD46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CC72B0E-96DF-49C0-ACD6-0F6B1B14B9C0}" type="sibTrans" cxnId="{7705367B-32F6-4DE1-AF71-05FC3961CD46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624F5BB-14F2-4E35-BE1C-3F3E7AD7AA55}">
      <dgm:prSet phldrT="[Texto]" custT="1"/>
      <dgm:spPr/>
      <dgm:t>
        <a:bodyPr/>
        <a:lstStyle/>
        <a:p>
          <a:r>
            <a:rPr lang="es-CO" sz="900" b="1" dirty="0" smtClean="0">
              <a:latin typeface="Arial" panose="020B0604020202020204" pitchFamily="34" charset="0"/>
              <a:cs typeface="Arial" panose="020B0604020202020204" pitchFamily="34" charset="0"/>
            </a:rPr>
            <a:t>7. Baja presencia de los actores institucionales en las zonas costeras (10,3)</a:t>
          </a:r>
          <a:endParaRPr lang="es-CO" sz="9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C341952-327C-4574-B9A3-D051251DDA49}" type="parTrans" cxnId="{C2C94356-A3B2-4387-956E-45298A6B7C9B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5EAE6F-1D64-4679-ACF9-456BD52063D6}" type="sibTrans" cxnId="{C2C94356-A3B2-4387-956E-45298A6B7C9B}">
      <dgm:prSet/>
      <dgm:spPr/>
      <dgm:t>
        <a:bodyPr/>
        <a:lstStyle/>
        <a:p>
          <a:endParaRPr lang="es-CO" sz="1600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D630D5C-1251-4415-BBA0-7F4689EC34E9}" type="pres">
      <dgm:prSet presAssocID="{6568433E-2481-4ADF-8598-913549E7D898}" presName="compositeShape" presStyleCnt="0">
        <dgm:presLayoutVars>
          <dgm:dir/>
          <dgm:resizeHandles/>
        </dgm:presLayoutVars>
      </dgm:prSet>
      <dgm:spPr/>
    </dgm:pt>
    <dgm:pt modelId="{A42A5A2A-B1CB-4EEB-8D57-38893DD54133}" type="pres">
      <dgm:prSet presAssocID="{6568433E-2481-4ADF-8598-913549E7D898}" presName="pyramid" presStyleLbl="node1" presStyleIdx="0" presStyleCnt="1"/>
      <dgm:spPr/>
    </dgm:pt>
    <dgm:pt modelId="{59B3C8D0-FD29-4126-84CF-2C2A856A1F4E}" type="pres">
      <dgm:prSet presAssocID="{6568433E-2481-4ADF-8598-913549E7D898}" presName="theList" presStyleCnt="0"/>
      <dgm:spPr/>
    </dgm:pt>
    <dgm:pt modelId="{81162134-6B51-4BAA-9937-AAC646D2868E}" type="pres">
      <dgm:prSet presAssocID="{11C20F0D-3E6F-4FA3-A555-4EBD1DD84FA5}" presName="aNode" presStyleLbl="fgAcc1" presStyleIdx="0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E7D6CAE5-271B-4BA5-85CA-4D46DE646503}" type="pres">
      <dgm:prSet presAssocID="{11C20F0D-3E6F-4FA3-A555-4EBD1DD84FA5}" presName="aSpace" presStyleCnt="0"/>
      <dgm:spPr/>
    </dgm:pt>
    <dgm:pt modelId="{5EB07466-0CDC-4DF7-9CD8-22CF53F1EAF7}" type="pres">
      <dgm:prSet presAssocID="{851FE010-0CAA-4356-90B5-9220E54FD178}" presName="aNode" presStyleLbl="fgAcc1" presStyleIdx="1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631CA6E0-CCDB-413A-8611-D4654AD46050}" type="pres">
      <dgm:prSet presAssocID="{851FE010-0CAA-4356-90B5-9220E54FD178}" presName="aSpace" presStyleCnt="0"/>
      <dgm:spPr/>
    </dgm:pt>
    <dgm:pt modelId="{6CA918CD-0BF9-433E-BC62-BCB924BE0B8E}" type="pres">
      <dgm:prSet presAssocID="{B42A088C-6DA1-4D5F-9FA8-39975BA226C2}" presName="aNode" presStyleLbl="fgAcc1" presStyleIdx="2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10A09F80-D30E-4D4A-96D5-AA397A285DDA}" type="pres">
      <dgm:prSet presAssocID="{B42A088C-6DA1-4D5F-9FA8-39975BA226C2}" presName="aSpace" presStyleCnt="0"/>
      <dgm:spPr/>
    </dgm:pt>
    <dgm:pt modelId="{545BF807-5F83-4350-887C-D38BEEDBCEBC}" type="pres">
      <dgm:prSet presAssocID="{043FE2E0-D1D2-4B21-8995-29938C806B52}" presName="aNode" presStyleLbl="fgAcc1" presStyleIdx="3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0B4B9754-0CA8-4ECE-BBD9-26C80F653A1F}" type="pres">
      <dgm:prSet presAssocID="{043FE2E0-D1D2-4B21-8995-29938C806B52}" presName="aSpace" presStyleCnt="0"/>
      <dgm:spPr/>
    </dgm:pt>
    <dgm:pt modelId="{4F6A75F6-D510-4B53-BAE6-704030EF2E8A}" type="pres">
      <dgm:prSet presAssocID="{529E06F7-4E49-4E3B-A5D5-9F969E5DBB38}" presName="aNode" presStyleLbl="fgAcc1" presStyleIdx="4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D594B08E-CAEF-4286-8C21-23B64EE1D554}" type="pres">
      <dgm:prSet presAssocID="{529E06F7-4E49-4E3B-A5D5-9F969E5DBB38}" presName="aSpace" presStyleCnt="0"/>
      <dgm:spPr/>
    </dgm:pt>
    <dgm:pt modelId="{762BB978-8BC2-4A2C-AFF3-55241F48F679}" type="pres">
      <dgm:prSet presAssocID="{D939B844-DB3A-4D04-8913-E5E2F4252DC0}" presName="aNode" presStyleLbl="fgAcc1" presStyleIdx="5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EACDB4BD-2614-46BE-ABA2-1764767F7999}" type="pres">
      <dgm:prSet presAssocID="{D939B844-DB3A-4D04-8913-E5E2F4252DC0}" presName="aSpace" presStyleCnt="0"/>
      <dgm:spPr/>
    </dgm:pt>
    <dgm:pt modelId="{9E6F33EB-8290-4B0E-BF2B-E2A00D5742A9}" type="pres">
      <dgm:prSet presAssocID="{0624F5BB-14F2-4E35-BE1C-3F3E7AD7AA55}" presName="aNode" presStyleLbl="fgAcc1" presStyleIdx="6" presStyleCnt="7">
        <dgm:presLayoutVars>
          <dgm:bulletEnabled val="1"/>
        </dgm:presLayoutVars>
      </dgm:prSet>
      <dgm:spPr/>
      <dgm:t>
        <a:bodyPr/>
        <a:lstStyle/>
        <a:p>
          <a:endParaRPr lang="es-CO"/>
        </a:p>
      </dgm:t>
    </dgm:pt>
    <dgm:pt modelId="{56A7F598-1F51-4443-A64C-A78F050536E7}" type="pres">
      <dgm:prSet presAssocID="{0624F5BB-14F2-4E35-BE1C-3F3E7AD7AA55}" presName="aSpace" presStyleCnt="0"/>
      <dgm:spPr/>
    </dgm:pt>
  </dgm:ptLst>
  <dgm:cxnLst>
    <dgm:cxn modelId="{A4A50A26-C3F0-4457-875E-BAAE2978FCA8}" srcId="{6568433E-2481-4ADF-8598-913549E7D898}" destId="{043FE2E0-D1D2-4B21-8995-29938C806B52}" srcOrd="3" destOrd="0" parTransId="{11E77F2F-1BF9-4A3C-9044-4D354D495FBB}" sibTransId="{D368E10F-1FA4-498E-8B1A-189C74646474}"/>
    <dgm:cxn modelId="{7E111709-F4D5-4965-AFE1-7B3B3D2BD1C7}" type="presOf" srcId="{851FE010-0CAA-4356-90B5-9220E54FD178}" destId="{5EB07466-0CDC-4DF7-9CD8-22CF53F1EAF7}" srcOrd="0" destOrd="0" presId="urn:microsoft.com/office/officeart/2005/8/layout/pyramid2"/>
    <dgm:cxn modelId="{91AA518D-8948-4A03-A6D1-1744E67A579C}" type="presOf" srcId="{D939B844-DB3A-4D04-8913-E5E2F4252DC0}" destId="{762BB978-8BC2-4A2C-AFF3-55241F48F679}" srcOrd="0" destOrd="0" presId="urn:microsoft.com/office/officeart/2005/8/layout/pyramid2"/>
    <dgm:cxn modelId="{32A8E74E-1A61-4536-8152-854CF259DBC3}" type="presOf" srcId="{6568433E-2481-4ADF-8598-913549E7D898}" destId="{5D630D5C-1251-4415-BBA0-7F4689EC34E9}" srcOrd="0" destOrd="0" presId="urn:microsoft.com/office/officeart/2005/8/layout/pyramid2"/>
    <dgm:cxn modelId="{B1B0CFF1-9D24-45A3-A744-175FCE750F04}" type="presOf" srcId="{B42A088C-6DA1-4D5F-9FA8-39975BA226C2}" destId="{6CA918CD-0BF9-433E-BC62-BCB924BE0B8E}" srcOrd="0" destOrd="0" presId="urn:microsoft.com/office/officeart/2005/8/layout/pyramid2"/>
    <dgm:cxn modelId="{2B5A1789-17AF-4D52-99D0-6AA5B69C6E37}" type="presOf" srcId="{043FE2E0-D1D2-4B21-8995-29938C806B52}" destId="{545BF807-5F83-4350-887C-D38BEEDBCEBC}" srcOrd="0" destOrd="0" presId="urn:microsoft.com/office/officeart/2005/8/layout/pyramid2"/>
    <dgm:cxn modelId="{C2C94356-A3B2-4387-956E-45298A6B7C9B}" srcId="{6568433E-2481-4ADF-8598-913549E7D898}" destId="{0624F5BB-14F2-4E35-BE1C-3F3E7AD7AA55}" srcOrd="6" destOrd="0" parTransId="{AC341952-327C-4574-B9A3-D051251DDA49}" sibTransId="{DD5EAE6F-1D64-4679-ACF9-456BD52063D6}"/>
    <dgm:cxn modelId="{0A80120E-986C-4A5D-882F-617050D13F3E}" type="presOf" srcId="{11C20F0D-3E6F-4FA3-A555-4EBD1DD84FA5}" destId="{81162134-6B51-4BAA-9937-AAC646D2868E}" srcOrd="0" destOrd="0" presId="urn:microsoft.com/office/officeart/2005/8/layout/pyramid2"/>
    <dgm:cxn modelId="{5D3AF3CE-381B-47E9-B3CF-03DC12A71A5B}" type="presOf" srcId="{0624F5BB-14F2-4E35-BE1C-3F3E7AD7AA55}" destId="{9E6F33EB-8290-4B0E-BF2B-E2A00D5742A9}" srcOrd="0" destOrd="0" presId="urn:microsoft.com/office/officeart/2005/8/layout/pyramid2"/>
    <dgm:cxn modelId="{7705367B-32F6-4DE1-AF71-05FC3961CD46}" srcId="{6568433E-2481-4ADF-8598-913549E7D898}" destId="{D939B844-DB3A-4D04-8913-E5E2F4252DC0}" srcOrd="5" destOrd="0" parTransId="{7AEA7333-FB82-46D0-AA88-270ACEA5CB13}" sibTransId="{FCC72B0E-96DF-49C0-ACD6-0F6B1B14B9C0}"/>
    <dgm:cxn modelId="{6AA490FC-0AFE-4612-9520-1EADBF231EA1}" srcId="{6568433E-2481-4ADF-8598-913549E7D898}" destId="{529E06F7-4E49-4E3B-A5D5-9F969E5DBB38}" srcOrd="4" destOrd="0" parTransId="{4F5F5EA8-C39C-4D2E-84C1-CE80C2E2B492}" sibTransId="{0DEB5E32-FE0D-4EE7-BFE3-55E1C55917B3}"/>
    <dgm:cxn modelId="{232F16D6-72C3-419F-8C93-8ED062C860BF}" srcId="{6568433E-2481-4ADF-8598-913549E7D898}" destId="{851FE010-0CAA-4356-90B5-9220E54FD178}" srcOrd="1" destOrd="0" parTransId="{20EAFF23-9A2C-4D44-B009-AAD393391DC8}" sibTransId="{EF0BA0C3-44FA-4A48-B6B2-B32E3D42C0D2}"/>
    <dgm:cxn modelId="{F719E402-45F0-4909-BC0A-FEE280A52015}" srcId="{6568433E-2481-4ADF-8598-913549E7D898}" destId="{B42A088C-6DA1-4D5F-9FA8-39975BA226C2}" srcOrd="2" destOrd="0" parTransId="{91436FC7-8439-425C-90B4-6FBC428E1237}" sibTransId="{1597E6C6-2772-4AE9-B41F-2DE4DE5FAD18}"/>
    <dgm:cxn modelId="{C69BFA51-EC53-4CE1-AB88-0E082962B54C}" srcId="{6568433E-2481-4ADF-8598-913549E7D898}" destId="{11C20F0D-3E6F-4FA3-A555-4EBD1DD84FA5}" srcOrd="0" destOrd="0" parTransId="{C17F5F9C-80DB-483D-8161-82C22BDE063F}" sibTransId="{642E35D1-FBCF-4746-8726-D36C59039409}"/>
    <dgm:cxn modelId="{0C8B29DC-F2A5-45A9-8AFD-8DBBD60D19AB}" type="presOf" srcId="{529E06F7-4E49-4E3B-A5D5-9F969E5DBB38}" destId="{4F6A75F6-D510-4B53-BAE6-704030EF2E8A}" srcOrd="0" destOrd="0" presId="urn:microsoft.com/office/officeart/2005/8/layout/pyramid2"/>
    <dgm:cxn modelId="{65711F47-13C9-43BC-BF3F-27561841EEA6}" type="presParOf" srcId="{5D630D5C-1251-4415-BBA0-7F4689EC34E9}" destId="{A42A5A2A-B1CB-4EEB-8D57-38893DD54133}" srcOrd="0" destOrd="0" presId="urn:microsoft.com/office/officeart/2005/8/layout/pyramid2"/>
    <dgm:cxn modelId="{5C9E2FAB-F098-475E-98B6-56B8E1B33EDA}" type="presParOf" srcId="{5D630D5C-1251-4415-BBA0-7F4689EC34E9}" destId="{59B3C8D0-FD29-4126-84CF-2C2A856A1F4E}" srcOrd="1" destOrd="0" presId="urn:microsoft.com/office/officeart/2005/8/layout/pyramid2"/>
    <dgm:cxn modelId="{445D34AE-9441-45EF-8EF8-7DEA4A9DCCD7}" type="presParOf" srcId="{59B3C8D0-FD29-4126-84CF-2C2A856A1F4E}" destId="{81162134-6B51-4BAA-9937-AAC646D2868E}" srcOrd="0" destOrd="0" presId="urn:microsoft.com/office/officeart/2005/8/layout/pyramid2"/>
    <dgm:cxn modelId="{383F0CB4-52E7-47F0-A9CE-FE93F3043F37}" type="presParOf" srcId="{59B3C8D0-FD29-4126-84CF-2C2A856A1F4E}" destId="{E7D6CAE5-271B-4BA5-85CA-4D46DE646503}" srcOrd="1" destOrd="0" presId="urn:microsoft.com/office/officeart/2005/8/layout/pyramid2"/>
    <dgm:cxn modelId="{2A2FF681-43BD-4C9C-950F-2D87157D98C3}" type="presParOf" srcId="{59B3C8D0-FD29-4126-84CF-2C2A856A1F4E}" destId="{5EB07466-0CDC-4DF7-9CD8-22CF53F1EAF7}" srcOrd="2" destOrd="0" presId="urn:microsoft.com/office/officeart/2005/8/layout/pyramid2"/>
    <dgm:cxn modelId="{31795F4F-B1E4-4644-9C67-0892B6E3F59A}" type="presParOf" srcId="{59B3C8D0-FD29-4126-84CF-2C2A856A1F4E}" destId="{631CA6E0-CCDB-413A-8611-D4654AD46050}" srcOrd="3" destOrd="0" presId="urn:microsoft.com/office/officeart/2005/8/layout/pyramid2"/>
    <dgm:cxn modelId="{6EE055F5-7D8D-4813-B748-500D8959235A}" type="presParOf" srcId="{59B3C8D0-FD29-4126-84CF-2C2A856A1F4E}" destId="{6CA918CD-0BF9-433E-BC62-BCB924BE0B8E}" srcOrd="4" destOrd="0" presId="urn:microsoft.com/office/officeart/2005/8/layout/pyramid2"/>
    <dgm:cxn modelId="{B99922EF-481F-45AF-B6B7-F81F6590A295}" type="presParOf" srcId="{59B3C8D0-FD29-4126-84CF-2C2A856A1F4E}" destId="{10A09F80-D30E-4D4A-96D5-AA397A285DDA}" srcOrd="5" destOrd="0" presId="urn:microsoft.com/office/officeart/2005/8/layout/pyramid2"/>
    <dgm:cxn modelId="{223257CF-E0C3-4081-873C-550BDD22E1C4}" type="presParOf" srcId="{59B3C8D0-FD29-4126-84CF-2C2A856A1F4E}" destId="{545BF807-5F83-4350-887C-D38BEEDBCEBC}" srcOrd="6" destOrd="0" presId="urn:microsoft.com/office/officeart/2005/8/layout/pyramid2"/>
    <dgm:cxn modelId="{6B90EF7A-4FB1-40AD-8628-B82599DF9163}" type="presParOf" srcId="{59B3C8D0-FD29-4126-84CF-2C2A856A1F4E}" destId="{0B4B9754-0CA8-4ECE-BBD9-26C80F653A1F}" srcOrd="7" destOrd="0" presId="urn:microsoft.com/office/officeart/2005/8/layout/pyramid2"/>
    <dgm:cxn modelId="{45CC8421-C669-4A92-8837-398EF98F60C7}" type="presParOf" srcId="{59B3C8D0-FD29-4126-84CF-2C2A856A1F4E}" destId="{4F6A75F6-D510-4B53-BAE6-704030EF2E8A}" srcOrd="8" destOrd="0" presId="urn:microsoft.com/office/officeart/2005/8/layout/pyramid2"/>
    <dgm:cxn modelId="{36069676-4FF3-46F7-9D5A-515A94E4422E}" type="presParOf" srcId="{59B3C8D0-FD29-4126-84CF-2C2A856A1F4E}" destId="{D594B08E-CAEF-4286-8C21-23B64EE1D554}" srcOrd="9" destOrd="0" presId="urn:microsoft.com/office/officeart/2005/8/layout/pyramid2"/>
    <dgm:cxn modelId="{CA09CD2B-10B9-4DB2-8E1D-5F1B37ACC892}" type="presParOf" srcId="{59B3C8D0-FD29-4126-84CF-2C2A856A1F4E}" destId="{762BB978-8BC2-4A2C-AFF3-55241F48F679}" srcOrd="10" destOrd="0" presId="urn:microsoft.com/office/officeart/2005/8/layout/pyramid2"/>
    <dgm:cxn modelId="{6DBA568B-D1BE-48BA-8ED2-B83CFC3BA221}" type="presParOf" srcId="{59B3C8D0-FD29-4126-84CF-2C2A856A1F4E}" destId="{EACDB4BD-2614-46BE-ABA2-1764767F7999}" srcOrd="11" destOrd="0" presId="urn:microsoft.com/office/officeart/2005/8/layout/pyramid2"/>
    <dgm:cxn modelId="{CAEDDC25-7019-4689-9CD6-8DD6EC4BF3D4}" type="presParOf" srcId="{59B3C8D0-FD29-4126-84CF-2C2A856A1F4E}" destId="{9E6F33EB-8290-4B0E-BF2B-E2A00D5742A9}" srcOrd="12" destOrd="0" presId="urn:microsoft.com/office/officeart/2005/8/layout/pyramid2"/>
    <dgm:cxn modelId="{D1019AC2-B485-4ADA-9C6F-EC005833782C}" type="presParOf" srcId="{59B3C8D0-FD29-4126-84CF-2C2A856A1F4E}" destId="{56A7F598-1F51-4443-A64C-A78F050536E7}" srcOrd="1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2A5A2A-B1CB-4EEB-8D57-38893DD54133}">
      <dsp:nvSpPr>
        <dsp:cNvPr id="0" name=""/>
        <dsp:cNvSpPr/>
      </dsp:nvSpPr>
      <dsp:spPr>
        <a:xfrm>
          <a:off x="1358931" y="0"/>
          <a:ext cx="3770454" cy="3770454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162134-6B51-4BAA-9937-AAC646D2868E}">
      <dsp:nvSpPr>
        <dsp:cNvPr id="0" name=""/>
        <dsp:cNvSpPr/>
      </dsp:nvSpPr>
      <dsp:spPr>
        <a:xfrm>
          <a:off x="3244158" y="377413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1. Deficiencia en el intercambio (trade off) de bienes y servicios ecosistémicos (10,8)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396106"/>
        <a:ext cx="2413409" cy="345550"/>
      </dsp:txXfrm>
    </dsp:sp>
    <dsp:sp modelId="{5EB07466-0CDC-4DF7-9CD8-22CF53F1EAF7}">
      <dsp:nvSpPr>
        <dsp:cNvPr id="0" name=""/>
        <dsp:cNvSpPr/>
      </dsp:nvSpPr>
      <dsp:spPr>
        <a:xfrm>
          <a:off x="3244158" y="808217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2. Debilidad en la capacidad de gestión de las instituciones (10,5)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826910"/>
        <a:ext cx="2413409" cy="345550"/>
      </dsp:txXfrm>
    </dsp:sp>
    <dsp:sp modelId="{6CA918CD-0BF9-433E-BC62-BCB924BE0B8E}">
      <dsp:nvSpPr>
        <dsp:cNvPr id="0" name=""/>
        <dsp:cNvSpPr/>
      </dsp:nvSpPr>
      <dsp:spPr>
        <a:xfrm>
          <a:off x="3244158" y="1239021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3. Vulnerabilidad de la zona costera ante amenazas naturales (10,3)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1257714"/>
        <a:ext cx="2413409" cy="345550"/>
      </dsp:txXfrm>
    </dsp:sp>
    <dsp:sp modelId="{545BF807-5F83-4350-887C-D38BEEDBCEBC}">
      <dsp:nvSpPr>
        <dsp:cNvPr id="0" name=""/>
        <dsp:cNvSpPr/>
      </dsp:nvSpPr>
      <dsp:spPr>
        <a:xfrm>
          <a:off x="3244158" y="1669825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4. Sobreexplotación de recursos hidrobiológicos y de flora y fauna silvestre 10,3)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1688518"/>
        <a:ext cx="2413409" cy="345550"/>
      </dsp:txXfrm>
    </dsp:sp>
    <dsp:sp modelId="{4F6A75F6-D510-4B53-BAE6-704030EF2E8A}">
      <dsp:nvSpPr>
        <dsp:cNvPr id="0" name=""/>
        <dsp:cNvSpPr/>
      </dsp:nvSpPr>
      <dsp:spPr>
        <a:xfrm>
          <a:off x="3244158" y="2100628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5. Precariedad en las condiciones de vida de la población (10,3)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2119321"/>
        <a:ext cx="2413409" cy="345550"/>
      </dsp:txXfrm>
    </dsp:sp>
    <dsp:sp modelId="{762BB978-8BC2-4A2C-AFF3-55241F48F679}">
      <dsp:nvSpPr>
        <dsp:cNvPr id="0" name=""/>
        <dsp:cNvSpPr/>
      </dsp:nvSpPr>
      <dsp:spPr>
        <a:xfrm>
          <a:off x="3244158" y="2531432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6. Deficiencia en la aplicación de la normatividad relacionada con los problemas ambientales de la zona (10,3)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2550125"/>
        <a:ext cx="2413409" cy="345550"/>
      </dsp:txXfrm>
    </dsp:sp>
    <dsp:sp modelId="{9E6F33EB-8290-4B0E-BF2B-E2A00D5742A9}">
      <dsp:nvSpPr>
        <dsp:cNvPr id="0" name=""/>
        <dsp:cNvSpPr/>
      </dsp:nvSpPr>
      <dsp:spPr>
        <a:xfrm>
          <a:off x="3244158" y="2962236"/>
          <a:ext cx="2450795" cy="38293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CO" sz="900" b="1" kern="1200" dirty="0" smtClean="0">
              <a:latin typeface="Arial" panose="020B0604020202020204" pitchFamily="34" charset="0"/>
              <a:cs typeface="Arial" panose="020B0604020202020204" pitchFamily="34" charset="0"/>
            </a:rPr>
            <a:t>7. Baja presencia de los actores institucionales en las zonas costeras (10,3)</a:t>
          </a:r>
          <a:endParaRPr lang="es-CO" sz="9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62851" y="2980929"/>
        <a:ext cx="2413409" cy="3455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5063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92117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1922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73034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0862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839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6215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75075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428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27624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57F64-F312-4765-806B-9DBEFE87F35F}" type="datetimeFigureOut">
              <a:rPr lang="es-CO" smtClean="0"/>
              <a:t>18/07/2018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8FDA0-817C-422A-A83E-3265DAE1373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508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2555101" y="0"/>
            <a:ext cx="7472238" cy="4524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340" b="1" dirty="0">
                <a:latin typeface="Arial" panose="020B0604020202020204" pitchFamily="34" charset="0"/>
                <a:cs typeface="Arial" panose="020B0604020202020204" pitchFamily="34" charset="0"/>
              </a:rPr>
              <a:t>ZONA MARINO COSTERA E INSULAR DE BOLÍVAR</a:t>
            </a:r>
          </a:p>
        </p:txBody>
      </p:sp>
      <p:sp>
        <p:nvSpPr>
          <p:cNvPr id="5" name="4 Rectángulo"/>
          <p:cNvSpPr/>
          <p:nvPr/>
        </p:nvSpPr>
        <p:spPr>
          <a:xfrm>
            <a:off x="7600329" y="426130"/>
            <a:ext cx="2914580" cy="2948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Sectores de zona costera de Bolívar</a:t>
            </a:r>
          </a:p>
        </p:txBody>
      </p:sp>
      <p:sp>
        <p:nvSpPr>
          <p:cNvPr id="6" name="5 Rectángulo"/>
          <p:cNvSpPr/>
          <p:nvPr/>
        </p:nvSpPr>
        <p:spPr>
          <a:xfrm>
            <a:off x="5601486" y="3403263"/>
            <a:ext cx="6895791" cy="294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Islas que conforman el archipiélago de Nuestra señora del Rosario y San Bernardo</a:t>
            </a:r>
            <a:endParaRPr lang="es-CO" sz="1316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0" y="6442283"/>
            <a:ext cx="11687858" cy="45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170" dirty="0">
                <a:latin typeface="Arial" panose="020B0604020202020204" pitchFamily="34" charset="0"/>
                <a:cs typeface="Arial" panose="020B0604020202020204" pitchFamily="34" charset="0"/>
              </a:rPr>
              <a:t>Fuente: </a:t>
            </a:r>
            <a:r>
              <a:rPr lang="es-CO" sz="1170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1170" dirty="0">
                <a:latin typeface="Arial" panose="020B0604020202020204" pitchFamily="34" charset="0"/>
                <a:cs typeface="Arial" panose="020B0604020202020204" pitchFamily="34" charset="0"/>
              </a:rPr>
              <a:t>Pomiuac) río Magdalena, completo Canal del Dique-sistema lagunar Ciénaga Grande de Santa Marta, sector zona costera del departamento de Bolívar, Invemar y Cardique, 2014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124" y="1329948"/>
            <a:ext cx="5580549" cy="4307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Rectángulo"/>
          <p:cNvSpPr/>
          <p:nvPr/>
        </p:nvSpPr>
        <p:spPr>
          <a:xfrm>
            <a:off x="163889" y="653119"/>
            <a:ext cx="6085938" cy="4973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Delimitación espacial del territorio marino costero del departamento de Bolívar, incluyendo los municipios que hacen parte de la UAC.</a:t>
            </a:r>
          </a:p>
        </p:txBody>
      </p:sp>
      <p:sp>
        <p:nvSpPr>
          <p:cNvPr id="8" name="Rectángulo 7"/>
          <p:cNvSpPr/>
          <p:nvPr/>
        </p:nvSpPr>
        <p:spPr>
          <a:xfrm>
            <a:off x="6697389" y="6196062"/>
            <a:ext cx="499046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Fuente: Diagnóstico de la erosión costera del territorio insular colombiano, INVEMAR, 2011</a:t>
            </a:r>
            <a:endParaRPr lang="es-CO" dirty="0"/>
          </a:p>
        </p:txBody>
      </p:sp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137603"/>
              </p:ext>
            </p:extLst>
          </p:nvPr>
        </p:nvGraphicFramePr>
        <p:xfrm>
          <a:off x="5858568" y="3738423"/>
          <a:ext cx="6262356" cy="2481427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503403"/>
                <a:gridCol w="1152245"/>
                <a:gridCol w="1777749"/>
                <a:gridCol w="1828959"/>
              </a:tblGrid>
              <a:tr h="190879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Islas del Rosario 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</a:rPr>
                        <a:t>Islas de San Bernardo 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Caribarú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Fiesta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Pavitos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Mangle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Rosario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Latifundio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San Martín de Pajarales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Maravilla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Periquitos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Minifundio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San Juan de Pajarales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Mucura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Grande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Arena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San Antonio de Pajarales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Ceycén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Tesoro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Macabí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San Quintín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Panda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Bonaire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Majayura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Naval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Tintipán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Caguamo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Yomarha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María del Maíz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Santa Cruz del Islote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Pirata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Kaloha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Peñon (Casablanca)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Palma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Pelao (tres en uno)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Gigi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No te Vendo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Cabruna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Gloria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Family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Pelícano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Boquezón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Santa Lucía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La Perra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India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879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Tambito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</a:rPr>
                        <a:t> 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526914"/>
              </p:ext>
            </p:extLst>
          </p:nvPr>
        </p:nvGraphicFramePr>
        <p:xfrm>
          <a:off x="6684293" y="724101"/>
          <a:ext cx="4960364" cy="259216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195187"/>
                <a:gridCol w="1653989"/>
                <a:gridCol w="2111188"/>
              </a:tblGrid>
              <a:tr h="18449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Sector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Municipio</a:t>
                      </a:r>
                      <a:endParaRPr lang="es-CO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Lugares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747207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Zona Costera 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Santa Catalina - Cartagena de Indias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Zona marino costera de Santa Catalina y de Cartagena hasta Ciénaga de la Virgen.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368991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Zona Cartagena Urbano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Cartagena de Indias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553487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Zona Cartagena Rural - Insular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Cartagena de Indias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Isla Tierrabomba, Isla Barú, Santa Ana, Ararca, Bahía Barbacoas.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  <a:tr h="737982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Zona Sur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Arjona, Turbaco, Turbana, y María la Baja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Canal del Dique y complejo de Ciénagas de Dolores, Rocha y Puerto Badel.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34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2298238" y="309412"/>
            <a:ext cx="8554651" cy="407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2048" b="1" dirty="0">
                <a:latin typeface="Arial" panose="020B0604020202020204" pitchFamily="34" charset="0"/>
                <a:cs typeface="Arial" panose="020B0604020202020204" pitchFamily="34" charset="0"/>
              </a:rPr>
              <a:t>ESTADO DE LA ZONA MARINO COSTERA E INSULAR DE BOLÍVAR</a:t>
            </a: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0070" y="1546658"/>
            <a:ext cx="4941261" cy="47599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>
            <a:off x="6944743" y="1017811"/>
            <a:ext cx="5144357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Árbol de Problemas, UAC rio Magdalena, sector Bolívar</a:t>
            </a:r>
            <a:endParaRPr lang="es-CO" sz="1463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1278906" y="2403472"/>
            <a:ext cx="4163127" cy="3174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463" b="1" dirty="0"/>
              <a:t>Metaproblemas. UAC rio magdalena, sector Bolívar</a:t>
            </a:r>
            <a:endParaRPr lang="es-CO" sz="1463" dirty="0"/>
          </a:p>
        </p:txBody>
      </p:sp>
      <p:sp>
        <p:nvSpPr>
          <p:cNvPr id="8" name="7 Rectángulo"/>
          <p:cNvSpPr/>
          <p:nvPr/>
        </p:nvSpPr>
        <p:spPr>
          <a:xfrm>
            <a:off x="2109487" y="6385067"/>
            <a:ext cx="8363466" cy="362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878" dirty="0">
                <a:latin typeface="Arial" panose="020B0604020202020204" pitchFamily="34" charset="0"/>
                <a:cs typeface="Arial" panose="020B0604020202020204" pitchFamily="34" charset="0"/>
              </a:rPr>
              <a:t>Fuente: </a:t>
            </a:r>
            <a:r>
              <a:rPr lang="es-CO" sz="878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878" dirty="0">
                <a:latin typeface="Arial" panose="020B0604020202020204" pitchFamily="34" charset="0"/>
                <a:cs typeface="Arial" panose="020B0604020202020204" pitchFamily="34" charset="0"/>
              </a:rPr>
              <a:t>Pomiuac) río Magdalena, completo Canal del Dique-sistema lagunar Ciénaga Grande de Santa Marta, sector zona costera del departamento de Bolívar, Invemar y Cardique, 2014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90" y="1546658"/>
            <a:ext cx="5473481" cy="8568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633987" y="1036165"/>
            <a:ext cx="5121210" cy="767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Valoración de las problemáticas ambientales de la UAC</a:t>
            </a:r>
          </a:p>
          <a:p>
            <a:pPr algn="ctr"/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 Río magdalena, sector Bolívar</a:t>
            </a:r>
          </a:p>
          <a:p>
            <a:pPr algn="ctr"/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graphicFrame>
        <p:nvGraphicFramePr>
          <p:cNvPr id="10" name="Diagrama 9"/>
          <p:cNvGraphicFramePr/>
          <p:nvPr>
            <p:extLst/>
          </p:nvPr>
        </p:nvGraphicFramePr>
        <p:xfrm>
          <a:off x="-109143" y="2614613"/>
          <a:ext cx="7053886" cy="37704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8207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256" y="1303772"/>
            <a:ext cx="4965375" cy="4700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1642377" y="319160"/>
            <a:ext cx="10157076" cy="45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2340" b="1" dirty="0">
                <a:latin typeface="Arial" panose="020B0604020202020204" pitchFamily="34" charset="0"/>
                <a:cs typeface="Arial" panose="020B0604020202020204" pitchFamily="34" charset="0"/>
              </a:rPr>
              <a:t>AMENAZAS y RIESGO EN LA ZONA INSULAR (Erosión Línea Costera)</a:t>
            </a:r>
          </a:p>
        </p:txBody>
      </p:sp>
      <p:sp>
        <p:nvSpPr>
          <p:cNvPr id="4" name="3 Rectángulo"/>
          <p:cNvSpPr/>
          <p:nvPr/>
        </p:nvSpPr>
        <p:spPr>
          <a:xfrm>
            <a:off x="735256" y="766448"/>
            <a:ext cx="4798503" cy="5425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Amenaza por </a:t>
            </a:r>
            <a:r>
              <a:rPr lang="es-CO" sz="1463" b="1" dirty="0" smtClean="0">
                <a:latin typeface="Arial" panose="020B0604020202020204" pitchFamily="34" charset="0"/>
                <a:cs typeface="Arial" panose="020B0604020202020204" pitchFamily="34" charset="0"/>
              </a:rPr>
              <a:t>erosión costera </a:t>
            </a:r>
            <a:r>
              <a:rPr lang="es-CO" sz="1463" b="1" dirty="0">
                <a:latin typeface="Arial" panose="020B0604020202020204" pitchFamily="34" charset="0"/>
                <a:cs typeface="Arial" panose="020B0604020202020204" pitchFamily="34" charset="0"/>
              </a:rPr>
              <a:t>en el territorio marino costero de Bolívar</a:t>
            </a:r>
          </a:p>
        </p:txBody>
      </p:sp>
      <p:sp>
        <p:nvSpPr>
          <p:cNvPr id="7" name="6 Rectángulo"/>
          <p:cNvSpPr/>
          <p:nvPr/>
        </p:nvSpPr>
        <p:spPr>
          <a:xfrm>
            <a:off x="2058629" y="6152959"/>
            <a:ext cx="8363466" cy="362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878" dirty="0">
                <a:latin typeface="Arial" panose="020B0604020202020204" pitchFamily="34" charset="0"/>
                <a:cs typeface="Arial" panose="020B0604020202020204" pitchFamily="34" charset="0"/>
              </a:rPr>
              <a:t>Fuente: </a:t>
            </a:r>
            <a:r>
              <a:rPr lang="es-CO" sz="878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CO" sz="878" dirty="0">
                <a:latin typeface="Arial" panose="020B0604020202020204" pitchFamily="34" charset="0"/>
                <a:cs typeface="Arial" panose="020B0604020202020204" pitchFamily="34" charset="0"/>
              </a:rPr>
              <a:t>Pomiuac) río Magdalena, completo Canal del Dique-sistema lagunar Ciénaga Grande de Santa Marta, sector zona costera del departamento de Bolívar, Invemar y Cardique, 2014</a:t>
            </a:r>
          </a:p>
        </p:txBody>
      </p:sp>
      <p:sp>
        <p:nvSpPr>
          <p:cNvPr id="9" name="8 Rectángulo"/>
          <p:cNvSpPr/>
          <p:nvPr/>
        </p:nvSpPr>
        <p:spPr>
          <a:xfrm rot="5400000">
            <a:off x="9138512" y="3780840"/>
            <a:ext cx="5192292" cy="497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316" dirty="0"/>
              <a:t>Fuente: Elaboración propia teniendo en cuenta el documento Diagnóstico de la erosión costera del territorio insular colombiano, INVEMAR, 2011</a:t>
            </a:r>
          </a:p>
        </p:txBody>
      </p:sp>
      <p:graphicFrame>
        <p:nvGraphicFramePr>
          <p:cNvPr id="8" name="9 Gráfico"/>
          <p:cNvGraphicFramePr/>
          <p:nvPr>
            <p:extLst/>
          </p:nvPr>
        </p:nvGraphicFramePr>
        <p:xfrm>
          <a:off x="6354032" y="1392446"/>
          <a:ext cx="4690130" cy="43185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4952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1177136" y="260794"/>
            <a:ext cx="10157076" cy="45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2340" b="1" dirty="0">
                <a:latin typeface="Arial" panose="020B0604020202020204" pitchFamily="34" charset="0"/>
                <a:cs typeface="Arial" panose="020B0604020202020204" pitchFamily="34" charset="0"/>
              </a:rPr>
              <a:t>AMENAZAS y RIESGO EN LA ZONA INSULAR (Erosión Línea Costera)</a:t>
            </a:r>
          </a:p>
        </p:txBody>
      </p:sp>
      <p:sp>
        <p:nvSpPr>
          <p:cNvPr id="3" name="2 Rectángulo"/>
          <p:cNvSpPr/>
          <p:nvPr/>
        </p:nvSpPr>
        <p:spPr>
          <a:xfrm rot="16200000">
            <a:off x="-2676791" y="3283904"/>
            <a:ext cx="6085938" cy="4973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CO" sz="1316" dirty="0"/>
              <a:t>Fuente: Diagnóstico de la erosión costera del territorio insular colombiano, INVEMAR, 2011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367" y="1291358"/>
            <a:ext cx="4211383" cy="3878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61" y="1291359"/>
            <a:ext cx="3978672" cy="1460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61" y="2734821"/>
            <a:ext cx="4014057" cy="908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99" y="3643100"/>
            <a:ext cx="4014057" cy="1457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10" name="9 Gráfico"/>
          <p:cNvGraphicFramePr/>
          <p:nvPr>
            <p:extLst/>
          </p:nvPr>
        </p:nvGraphicFramePr>
        <p:xfrm>
          <a:off x="4922943" y="1854785"/>
          <a:ext cx="2503468" cy="3124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" name="20 Rectángulo"/>
          <p:cNvSpPr/>
          <p:nvPr/>
        </p:nvSpPr>
        <p:spPr>
          <a:xfrm>
            <a:off x="3112832" y="786604"/>
            <a:ext cx="6085938" cy="4973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Mapa geomorfológico de las islas más representativas del archipiélago del Rosario y de San Bernardo (</a:t>
            </a:r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Erosión costera</a:t>
            </a:r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160800"/>
              </p:ext>
            </p:extLst>
          </p:nvPr>
        </p:nvGraphicFramePr>
        <p:xfrm>
          <a:off x="1838315" y="5495145"/>
          <a:ext cx="8727141" cy="114300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923549"/>
                <a:gridCol w="1339960"/>
                <a:gridCol w="2336229"/>
                <a:gridCol w="2127403"/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Geoformas del borde costero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erosión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obras de protección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playa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6,631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4,162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1,686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terrazas coralinas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26,906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10,564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pantanos intermareales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36,465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12,384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0,406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total de la línea de costa 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70,002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27,11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5,092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1940148" y="5154039"/>
            <a:ext cx="8431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Erosión costera asociada a las diferentes geoformas en las Islas del Rosario y San Bernardo </a:t>
            </a:r>
            <a:endParaRPr lang="es-CO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00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050" y="2700165"/>
            <a:ext cx="4060119" cy="35029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57925" y="2415515"/>
            <a:ext cx="6085938" cy="2723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1170" dirty="0">
                <a:latin typeface="Arial" panose="020B0604020202020204" pitchFamily="34" charset="0"/>
                <a:cs typeface="Arial" panose="020B0604020202020204" pitchFamily="34" charset="0"/>
              </a:rPr>
              <a:t>Mapa de unidades geomorfológicas de isla Fuerte (Erosión costera)</a:t>
            </a:r>
          </a:p>
        </p:txBody>
      </p:sp>
      <p:sp>
        <p:nvSpPr>
          <p:cNvPr id="7" name="6 Rectángulo"/>
          <p:cNvSpPr/>
          <p:nvPr/>
        </p:nvSpPr>
        <p:spPr>
          <a:xfrm>
            <a:off x="227050" y="524554"/>
            <a:ext cx="6085938" cy="2948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Erosión </a:t>
            </a:r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costera </a:t>
            </a:r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asociada a las diferentes geoformas en isla Fuerte </a:t>
            </a:r>
          </a:p>
        </p:txBody>
      </p:sp>
      <p:sp>
        <p:nvSpPr>
          <p:cNvPr id="11" name="10 CuadroTexto"/>
          <p:cNvSpPr txBox="1"/>
          <p:nvPr/>
        </p:nvSpPr>
        <p:spPr>
          <a:xfrm>
            <a:off x="1362528" y="105386"/>
            <a:ext cx="8917569" cy="4074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2048" b="1" dirty="0">
                <a:latin typeface="Arial" panose="020B0604020202020204" pitchFamily="34" charset="0"/>
                <a:cs typeface="Arial" panose="020B0604020202020204" pitchFamily="34" charset="0"/>
              </a:rPr>
              <a:t>AMENAZAS y RIESGO EN LA ZONA INSULAR (Erosión Línea Costera)</a:t>
            </a:r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707" y="2685621"/>
            <a:ext cx="4899401" cy="2825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707" y="5470469"/>
            <a:ext cx="4847979" cy="732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6081660" y="2406448"/>
            <a:ext cx="6652693" cy="272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1170" dirty="0">
                <a:latin typeface="Arial" panose="020B0604020202020204" pitchFamily="34" charset="0"/>
                <a:cs typeface="Arial" panose="020B0604020202020204" pitchFamily="34" charset="0"/>
              </a:rPr>
              <a:t>Geomorfológico de la isla de Tierra Bomba (Erosión costera)</a:t>
            </a:r>
          </a:p>
        </p:txBody>
      </p:sp>
      <p:sp>
        <p:nvSpPr>
          <p:cNvPr id="17" name="16 Rectángulo"/>
          <p:cNvSpPr/>
          <p:nvPr/>
        </p:nvSpPr>
        <p:spPr>
          <a:xfrm>
            <a:off x="2929236" y="6440852"/>
            <a:ext cx="6085938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s-CO" sz="1000" dirty="0">
                <a:latin typeface="Arial" panose="020B0604020202020204" pitchFamily="34" charset="0"/>
                <a:cs typeface="Arial" panose="020B0604020202020204" pitchFamily="34" charset="0"/>
              </a:rPr>
              <a:t>Fuente: Diagnóstico de la erosión costera del territorio insular colombiano, INVEMAR, 2011</a:t>
            </a:r>
          </a:p>
        </p:txBody>
      </p:sp>
      <p:graphicFrame>
        <p:nvGraphicFramePr>
          <p:cNvPr id="14" name="9 Gráfico"/>
          <p:cNvGraphicFramePr/>
          <p:nvPr>
            <p:extLst/>
          </p:nvPr>
        </p:nvGraphicFramePr>
        <p:xfrm>
          <a:off x="4563695" y="2700165"/>
          <a:ext cx="2515236" cy="31240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971673"/>
              </p:ext>
            </p:extLst>
          </p:nvPr>
        </p:nvGraphicFramePr>
        <p:xfrm>
          <a:off x="57925" y="830681"/>
          <a:ext cx="6048138" cy="1536604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2115587"/>
                <a:gridCol w="839137"/>
                <a:gridCol w="1253602"/>
                <a:gridCol w="1839812"/>
              </a:tblGrid>
              <a:tr h="445465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5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Geoformas del borde costero</a:t>
                      </a:r>
                      <a:endParaRPr lang="es-CO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en km</a:t>
                      </a:r>
                      <a:endParaRPr lang="es-CO" sz="105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erosión en km</a:t>
                      </a:r>
                      <a:endParaRPr lang="es-CO" sz="105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05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obras de protección en km</a:t>
                      </a:r>
                      <a:endParaRPr lang="es-CO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2273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playa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7,53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3,142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1,525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22732"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terrazas arrecifales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1,325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1,192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60348"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pantanos intermareales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0,959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0,597</a:t>
                      </a:r>
                      <a:endParaRPr lang="es-CO" sz="105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CO" sz="105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85327"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total de la línea de costa </a:t>
                      </a:r>
                      <a:endParaRPr lang="es-CO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9,814</a:t>
                      </a:r>
                      <a:endParaRPr lang="es-CO" sz="105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4,931</a:t>
                      </a:r>
                      <a:endParaRPr lang="es-CO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05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1,525</a:t>
                      </a:r>
                      <a:endParaRPr lang="es-CO" sz="105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448322"/>
              </p:ext>
            </p:extLst>
          </p:nvPr>
        </p:nvGraphicFramePr>
        <p:xfrm>
          <a:off x="6207263" y="846422"/>
          <a:ext cx="5883535" cy="1517582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970955"/>
                <a:gridCol w="903354"/>
                <a:gridCol w="1234173"/>
                <a:gridCol w="1775053"/>
              </a:tblGrid>
              <a:tr h="413986"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Geoformas del borde costero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erosión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con obras de protección en km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06993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playa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3,363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3,363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2,107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6993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terrazas coralinas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23,4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5,379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1,071</a:t>
                      </a:r>
                      <a:endParaRPr lang="es-CO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6993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Costa con pantanos intermareales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14,471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0,501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CO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06993"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 total de la línea de costa 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41,134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9,243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CO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3,178</a:t>
                      </a:r>
                      <a:endParaRPr lang="es-CO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16" name="6 Rectángulo"/>
          <p:cNvSpPr/>
          <p:nvPr/>
        </p:nvSpPr>
        <p:spPr>
          <a:xfrm>
            <a:off x="6106062" y="516854"/>
            <a:ext cx="6085938" cy="2948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Erosión </a:t>
            </a:r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costera </a:t>
            </a:r>
            <a:r>
              <a:rPr lang="es-CO" sz="1316" dirty="0">
                <a:latin typeface="Arial" panose="020B0604020202020204" pitchFamily="34" charset="0"/>
                <a:cs typeface="Arial" panose="020B0604020202020204" pitchFamily="34" charset="0"/>
              </a:rPr>
              <a:t>asociada a las diferentes geoformas en </a:t>
            </a:r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la isla Tierra Bomba</a:t>
            </a:r>
            <a:r>
              <a:rPr lang="es-CO" sz="1316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s-CO" sz="1316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22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813</Words>
  <Application>Microsoft Office PowerPoint</Application>
  <PresentationFormat>Panorámica</PresentationFormat>
  <Paragraphs>165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BEYSIS TATIANA</dc:creator>
  <cp:lastModifiedBy>BEYSIS TATIANA</cp:lastModifiedBy>
  <cp:revision>6</cp:revision>
  <dcterms:created xsi:type="dcterms:W3CDTF">2018-07-18T04:49:06Z</dcterms:created>
  <dcterms:modified xsi:type="dcterms:W3CDTF">2018-07-18T21:27:55Z</dcterms:modified>
</cp:coreProperties>
</file>

<file path=docProps/thumbnail.jpeg>
</file>